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3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10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01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5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0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8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1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96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1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49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593D-CB16-4479-9A75-82AB987BD970}" type="datetimeFigureOut">
              <a:rPr lang="en-US" smtClean="0"/>
              <a:t>7/13/2012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BC9FF-0CE7-4D14-B1CF-253C1C60C18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88640"/>
            <a:ext cx="72008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err="1" smtClean="0"/>
              <a:t>Iacase</a:t>
            </a:r>
            <a:endParaRPr lang="es-MX" b="1" dirty="0" smtClean="0"/>
          </a:p>
          <a:p>
            <a:endParaRPr lang="es-MX" sz="1600" dirty="0"/>
          </a:p>
          <a:p>
            <a:r>
              <a:rPr lang="es-MX" sz="1600" dirty="0" smtClean="0"/>
              <a:t>Intenta hacer automáticamente:</a:t>
            </a:r>
          </a:p>
          <a:p>
            <a:endParaRPr lang="es-MX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600" dirty="0" smtClean="0"/>
              <a:t>Altas, bajas, cambios, consultas, listado, búsquedas (QBE)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600" dirty="0" smtClean="0"/>
              <a:t>Permisos usuarios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600" dirty="0" smtClean="0"/>
              <a:t>Validar captura y </a:t>
            </a:r>
            <a:r>
              <a:rPr lang="es-MX" sz="1600" dirty="0" err="1" smtClean="0"/>
              <a:t>deletes</a:t>
            </a:r>
            <a:endParaRPr lang="es-MX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600" dirty="0" smtClean="0"/>
              <a:t>Con bitácora de cambios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600" dirty="0" smtClean="0"/>
              <a:t>Pantallas de captura y consulta por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smtClean="0"/>
              <a:t>Secuencialmente en una tablita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smtClean="0"/>
              <a:t>Deducir un orden simpático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smtClean="0"/>
              <a:t>Diseñarla en pantalla (en proceso)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600" dirty="0" smtClean="0"/>
              <a:t>Disminuir conflictos de </a:t>
            </a:r>
            <a:r>
              <a:rPr lang="es-MX" sz="1600" dirty="0" err="1" smtClean="0"/>
              <a:t>save</a:t>
            </a:r>
            <a:r>
              <a:rPr lang="es-MX" sz="1600" dirty="0" smtClean="0"/>
              <a:t> si 2 usuarios guardan un mismo record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600" dirty="0" smtClean="0"/>
              <a:t>Detectar y hacer automáticamente campos de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smtClean="0"/>
              <a:t>Date poner calendario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err="1" smtClean="0"/>
              <a:t>Datetime</a:t>
            </a:r>
            <a:r>
              <a:rPr lang="es-MX" sz="1600" dirty="0" smtClean="0"/>
              <a:t> y time (aun no)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err="1" smtClean="0"/>
              <a:t>Numeros</a:t>
            </a:r>
            <a:r>
              <a:rPr lang="es-MX" sz="1600" dirty="0" smtClean="0"/>
              <a:t> poner comas, máximo, mínimos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err="1" smtClean="0"/>
              <a:t>Attachemnts</a:t>
            </a:r>
            <a:endParaRPr lang="es-MX" sz="1600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err="1" smtClean="0"/>
              <a:t>RichText</a:t>
            </a:r>
            <a:r>
              <a:rPr lang="es-MX" sz="1600" dirty="0" smtClean="0"/>
              <a:t> poner editor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smtClean="0"/>
              <a:t>Catálogos poner el </a:t>
            </a:r>
            <a:r>
              <a:rPr lang="es-MX" sz="1600" dirty="0" err="1" smtClean="0"/>
              <a:t>combobox</a:t>
            </a:r>
            <a:endParaRPr lang="es-MX" sz="1600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err="1" smtClean="0"/>
              <a:t>Child</a:t>
            </a:r>
            <a:r>
              <a:rPr lang="es-MX" sz="1600" dirty="0"/>
              <a:t> </a:t>
            </a:r>
            <a:r>
              <a:rPr lang="es-MX" sz="1600" dirty="0" smtClean="0"/>
              <a:t>records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smtClean="0"/>
              <a:t>Exportar en listados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smtClean="0"/>
              <a:t>Exportar ficha (aun no)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err="1" smtClean="0"/>
              <a:t>Function</a:t>
            </a:r>
            <a:r>
              <a:rPr lang="es-MX" sz="1600" dirty="0" smtClean="0"/>
              <a:t> </a:t>
            </a:r>
            <a:r>
              <a:rPr lang="es-MX" sz="1600" dirty="0" err="1" smtClean="0"/>
              <a:t>points</a:t>
            </a:r>
            <a:r>
              <a:rPr lang="es-MX" sz="1600" dirty="0" smtClean="0"/>
              <a:t> comunes: </a:t>
            </a:r>
            <a:r>
              <a:rPr lang="es-MX" sz="1600" dirty="0" err="1" smtClean="0"/>
              <a:t>login</a:t>
            </a:r>
            <a:r>
              <a:rPr lang="es-MX" sz="1600" dirty="0" smtClean="0"/>
              <a:t>, </a:t>
            </a:r>
            <a:r>
              <a:rPr lang="es-MX" sz="1600" dirty="0" err="1" smtClean="0"/>
              <a:t>logout</a:t>
            </a:r>
            <a:r>
              <a:rPr lang="es-MX" sz="1600" dirty="0" smtClean="0"/>
              <a:t>, cambiar mi cuenta, </a:t>
            </a:r>
            <a:r>
              <a:rPr lang="es-MX" sz="1600" dirty="0" err="1" smtClean="0"/>
              <a:t>recuerdame</a:t>
            </a:r>
            <a:r>
              <a:rPr lang="es-MX" sz="1600" dirty="0" smtClean="0"/>
              <a:t> mi </a:t>
            </a:r>
            <a:r>
              <a:rPr lang="es-MX" sz="1600" dirty="0" err="1" smtClean="0"/>
              <a:t>password</a:t>
            </a:r>
            <a:r>
              <a:rPr lang="es-MX" sz="1600" dirty="0" smtClean="0"/>
              <a:t>.. (aun no)</a:t>
            </a:r>
          </a:p>
          <a:p>
            <a:pPr marL="1200150" lvl="2" indent="-285750">
              <a:buFont typeface="Arial" pitchFamily="34" charset="0"/>
              <a:buChar char="•"/>
            </a:pP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354363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88640"/>
            <a:ext cx="7200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err="1" smtClean="0"/>
              <a:t>Iacase</a:t>
            </a:r>
            <a:endParaRPr lang="es-MX" b="1" dirty="0" smtClean="0"/>
          </a:p>
          <a:p>
            <a:endParaRPr lang="es-MX" sz="1600" dirty="0"/>
          </a:p>
          <a:p>
            <a:r>
              <a:rPr lang="es-MX" sz="1600" dirty="0" smtClean="0"/>
              <a:t>De tal suerte que desde el </a:t>
            </a:r>
            <a:r>
              <a:rPr lang="es-MX" sz="1600" dirty="0" err="1" smtClean="0"/>
              <a:t>codigo</a:t>
            </a:r>
            <a:r>
              <a:rPr lang="es-MX" sz="1600" dirty="0" smtClean="0"/>
              <a:t> se pueda:</a:t>
            </a:r>
          </a:p>
          <a:p>
            <a:endParaRPr lang="es-MX" sz="1600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smtClean="0"/>
              <a:t>Agregar una </a:t>
            </a:r>
            <a:r>
              <a:rPr lang="es-MX" sz="1600" dirty="0" err="1" smtClean="0"/>
              <a:t>opcion</a:t>
            </a:r>
            <a:r>
              <a:rPr lang="es-MX" sz="1600" dirty="0" smtClean="0"/>
              <a:t> de campo o funcionalidad a todas las aplicaciones cambiando las clases y </a:t>
            </a:r>
            <a:r>
              <a:rPr lang="es-MX" sz="1600" dirty="0" err="1" smtClean="0"/>
              <a:t>librerias</a:t>
            </a:r>
            <a:r>
              <a:rPr lang="es-MX" sz="1600" dirty="0" smtClean="0"/>
              <a:t> de </a:t>
            </a:r>
            <a:r>
              <a:rPr lang="es-MX" sz="1600" dirty="0" err="1" smtClean="0"/>
              <a:t>iacase</a:t>
            </a:r>
            <a:r>
              <a:rPr lang="es-MX" sz="1600" dirty="0" smtClean="0"/>
              <a:t>.</a:t>
            </a:r>
            <a:br>
              <a:rPr lang="es-MX" sz="1600" dirty="0" smtClean="0"/>
            </a:br>
            <a:endParaRPr lang="es-MX" sz="1600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600" dirty="0" smtClean="0"/>
              <a:t>En una aplicación o programa especifico: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s-MX" sz="1600" dirty="0" smtClean="0"/>
              <a:t>Cambiar variables de la clase para cambiar comportamiento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s-MX" sz="1600" dirty="0" smtClean="0"/>
              <a:t>Cambiar </a:t>
            </a:r>
            <a:r>
              <a:rPr lang="es-MX" sz="1600" dirty="0" err="1" smtClean="0"/>
              <a:t>hooks</a:t>
            </a:r>
            <a:r>
              <a:rPr lang="es-MX" sz="1600" dirty="0" smtClean="0"/>
              <a:t>, funciones que corren antes/</a:t>
            </a:r>
            <a:r>
              <a:rPr lang="es-MX" sz="1600" dirty="0" err="1" smtClean="0"/>
              <a:t>despues</a:t>
            </a:r>
            <a:endParaRPr lang="es-MX" sz="1600" dirty="0" smtClean="0"/>
          </a:p>
          <a:p>
            <a:pPr marL="1657350" lvl="3" indent="-285750">
              <a:buFont typeface="Arial" pitchFamily="34" charset="0"/>
              <a:buChar char="•"/>
            </a:pPr>
            <a:r>
              <a:rPr lang="es-MX" sz="1600" dirty="0" err="1" smtClean="0"/>
              <a:t>Override</a:t>
            </a:r>
            <a:r>
              <a:rPr lang="es-MX" sz="1600" dirty="0" smtClean="0"/>
              <a:t> </a:t>
            </a:r>
            <a:r>
              <a:rPr lang="es-MX" sz="1600" dirty="0" err="1" smtClean="0"/>
              <a:t>function</a:t>
            </a:r>
            <a:endParaRPr lang="es-MX" sz="1600" dirty="0" smtClean="0"/>
          </a:p>
          <a:p>
            <a:pPr marL="1657350" lvl="3" indent="-285750">
              <a:buFont typeface="Arial" pitchFamily="34" charset="0"/>
              <a:buChar char="•"/>
            </a:pPr>
            <a:r>
              <a:rPr lang="es-MX" sz="1600" dirty="0" smtClean="0"/>
              <a:t>De plano hacer una hoja a mano usando solo las </a:t>
            </a:r>
            <a:r>
              <a:rPr lang="es-MX" sz="1600" dirty="0" err="1" smtClean="0"/>
              <a:t>librerias</a:t>
            </a:r>
            <a:endParaRPr lang="es-MX" sz="1600" dirty="0" smtClean="0"/>
          </a:p>
          <a:p>
            <a:pPr marL="1200150" lvl="2" indent="-285750">
              <a:buFont typeface="Arial" pitchFamily="34" charset="0"/>
              <a:buChar char="•"/>
            </a:pP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409145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Proceso predefinido"/>
          <p:cNvSpPr/>
          <p:nvPr/>
        </p:nvSpPr>
        <p:spPr>
          <a:xfrm>
            <a:off x="6120747" y="1816948"/>
            <a:ext cx="2778994" cy="1107996"/>
          </a:xfrm>
          <a:prstGeom prst="flowChartPredefinedProcess">
            <a:avLst/>
          </a:prstGeom>
          <a:noFill/>
          <a:ln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s-MX" b="1" dirty="0" err="1" smtClean="0">
                <a:solidFill>
                  <a:srgbClr val="600000"/>
                </a:solidFill>
              </a:rPr>
              <a:t>Class</a:t>
            </a:r>
            <a:r>
              <a:rPr lang="es-MX" b="1" dirty="0" smtClean="0">
                <a:solidFill>
                  <a:srgbClr val="600000"/>
                </a:solidFill>
              </a:rPr>
              <a:t>: </a:t>
            </a:r>
            <a:r>
              <a:rPr lang="es-MX" b="1" dirty="0" err="1" smtClean="0">
                <a:solidFill>
                  <a:srgbClr val="600000"/>
                </a:solidFill>
              </a:rPr>
              <a:t>iacase</a:t>
            </a:r>
            <a:r>
              <a:rPr lang="es-MX" b="1" dirty="0" smtClean="0">
                <a:solidFill>
                  <a:srgbClr val="600000"/>
                </a:solidFill>
              </a:rPr>
              <a:t/>
            </a:r>
            <a:br>
              <a:rPr lang="es-MX" b="1" dirty="0" smtClean="0">
                <a:solidFill>
                  <a:srgbClr val="600000"/>
                </a:solidFill>
              </a:rPr>
            </a:br>
            <a:endParaRPr lang="es-MX" sz="1200" dirty="0" smtClean="0">
              <a:solidFill>
                <a:srgbClr val="600000"/>
              </a:solidFill>
            </a:endParaRPr>
          </a:p>
          <a:p>
            <a:r>
              <a:rPr lang="es-MX" sz="1200" dirty="0" smtClean="0">
                <a:solidFill>
                  <a:srgbClr val="600000"/>
                </a:solidFill>
              </a:rPr>
              <a:t>Funcionalidad base</a:t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smtClean="0">
                <a:solidFill>
                  <a:srgbClr val="600000"/>
                </a:solidFill>
              </a:rPr>
              <a:t>Usa: </a:t>
            </a:r>
            <a:r>
              <a:rPr lang="es-MX" sz="1200" dirty="0" err="1" smtClean="0">
                <a:solidFill>
                  <a:srgbClr val="600000"/>
                </a:solidFill>
              </a:rPr>
              <a:t>ajax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r>
              <a:rPr lang="es-MX" sz="1200" dirty="0" err="1" smtClean="0">
                <a:solidFill>
                  <a:srgbClr val="600000"/>
                </a:solidFill>
              </a:rPr>
              <a:t>iac</a:t>
            </a:r>
            <a:r>
              <a:rPr lang="es-MX" sz="1200" dirty="0" smtClean="0">
                <a:solidFill>
                  <a:srgbClr val="600000"/>
                </a:solidFill>
              </a:rPr>
              <a:t>*.</a:t>
            </a:r>
            <a:r>
              <a:rPr lang="es-MX" sz="1200" dirty="0" err="1" smtClean="0">
                <a:solidFill>
                  <a:srgbClr val="600000"/>
                </a:solidFill>
              </a:rPr>
              <a:t>php</a:t>
            </a:r>
            <a:r>
              <a:rPr lang="es-MX" sz="1200" dirty="0" smtClean="0">
                <a:solidFill>
                  <a:srgbClr val="600000"/>
                </a:solidFill>
              </a:rPr>
              <a:t/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smtClean="0">
                <a:solidFill>
                  <a:srgbClr val="600000"/>
                </a:solidFill>
              </a:rPr>
              <a:t>En </a:t>
            </a:r>
            <a:r>
              <a:rPr lang="es-MX" sz="1200" dirty="0" err="1" smtClean="0">
                <a:solidFill>
                  <a:srgbClr val="600000"/>
                </a:solidFill>
              </a:rPr>
              <a:t>inc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endParaRPr lang="en-US" sz="1200" dirty="0">
              <a:solidFill>
                <a:srgbClr val="600000"/>
              </a:solidFill>
            </a:endParaRPr>
          </a:p>
        </p:txBody>
      </p:sp>
      <p:sp>
        <p:nvSpPr>
          <p:cNvPr id="7" name="6 Proceso predefinido"/>
          <p:cNvSpPr/>
          <p:nvPr/>
        </p:nvSpPr>
        <p:spPr>
          <a:xfrm>
            <a:off x="5621526" y="3347032"/>
            <a:ext cx="3350952" cy="923330"/>
          </a:xfrm>
          <a:prstGeom prst="flowChartPredefinedProcess">
            <a:avLst/>
          </a:prstGeom>
          <a:noFill/>
          <a:ln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s-MX" b="1" dirty="0" err="1" smtClean="0">
                <a:solidFill>
                  <a:srgbClr val="600000"/>
                </a:solidFill>
              </a:rPr>
              <a:t>Class</a:t>
            </a:r>
            <a:r>
              <a:rPr lang="es-MX" b="1" dirty="0" smtClean="0">
                <a:solidFill>
                  <a:srgbClr val="600000"/>
                </a:solidFill>
              </a:rPr>
              <a:t>: </a:t>
            </a:r>
            <a:r>
              <a:rPr lang="es-MX" b="1" dirty="0" err="1" smtClean="0">
                <a:solidFill>
                  <a:srgbClr val="600000"/>
                </a:solidFill>
              </a:rPr>
              <a:t>app_base.php</a:t>
            </a:r>
            <a:r>
              <a:rPr lang="es-MX" b="1" dirty="0" smtClean="0">
                <a:solidFill>
                  <a:srgbClr val="600000"/>
                </a:solidFill>
              </a:rPr>
              <a:t/>
            </a:r>
            <a:br>
              <a:rPr lang="es-MX" b="1" dirty="0" smtClean="0">
                <a:solidFill>
                  <a:srgbClr val="600000"/>
                </a:solidFill>
              </a:rPr>
            </a:br>
            <a:endParaRPr lang="es-MX" sz="1200" dirty="0" smtClean="0">
              <a:solidFill>
                <a:srgbClr val="600000"/>
              </a:solidFill>
            </a:endParaRPr>
          </a:p>
          <a:p>
            <a:r>
              <a:rPr lang="es-MX" sz="1200" dirty="0" err="1" smtClean="0">
                <a:solidFill>
                  <a:srgbClr val="600000"/>
                </a:solidFill>
              </a:rPr>
              <a:t>Override</a:t>
            </a:r>
            <a:r>
              <a:rPr lang="es-MX" sz="1200" dirty="0" smtClean="0">
                <a:solidFill>
                  <a:srgbClr val="600000"/>
                </a:solidFill>
              </a:rPr>
              <a:t>  </a:t>
            </a:r>
            <a:r>
              <a:rPr lang="es-MX" sz="1200" dirty="0" err="1" smtClean="0">
                <a:solidFill>
                  <a:srgbClr val="600000"/>
                </a:solidFill>
              </a:rPr>
              <a:t>iacase</a:t>
            </a:r>
            <a:r>
              <a:rPr lang="es-MX" sz="1200" dirty="0" smtClean="0">
                <a:solidFill>
                  <a:srgbClr val="600000"/>
                </a:solidFill>
              </a:rPr>
              <a:t> para la aplicación</a:t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smtClean="0">
                <a:solidFill>
                  <a:srgbClr val="600000"/>
                </a:solidFill>
              </a:rPr>
              <a:t>En </a:t>
            </a:r>
            <a:r>
              <a:rPr lang="es-MX" sz="1200" dirty="0" err="1" smtClean="0">
                <a:solidFill>
                  <a:srgbClr val="600000"/>
                </a:solidFill>
              </a:rPr>
              <a:t>app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endParaRPr lang="en-US" sz="1200" dirty="0" smtClean="0">
              <a:solidFill>
                <a:srgbClr val="600000"/>
              </a:solidFill>
            </a:endParaRPr>
          </a:p>
        </p:txBody>
      </p:sp>
      <p:sp>
        <p:nvSpPr>
          <p:cNvPr id="8" name="7 Proceso predefinido"/>
          <p:cNvSpPr/>
          <p:nvPr/>
        </p:nvSpPr>
        <p:spPr>
          <a:xfrm>
            <a:off x="619944" y="1762856"/>
            <a:ext cx="3456384" cy="923330"/>
          </a:xfrm>
          <a:prstGeom prst="flowChartPredefinedProcess">
            <a:avLst/>
          </a:prstGeom>
          <a:noFill/>
          <a:ln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s-MX" b="1" dirty="0" err="1" smtClean="0">
                <a:solidFill>
                  <a:srgbClr val="600000"/>
                </a:solidFill>
              </a:rPr>
              <a:t>Class</a:t>
            </a:r>
            <a:r>
              <a:rPr lang="es-MX" b="1" dirty="0" smtClean="0">
                <a:solidFill>
                  <a:srgbClr val="600000"/>
                </a:solidFill>
              </a:rPr>
              <a:t>: </a:t>
            </a:r>
            <a:r>
              <a:rPr lang="es-MX" b="1" dirty="0" err="1" smtClean="0">
                <a:solidFill>
                  <a:srgbClr val="600000"/>
                </a:solidFill>
              </a:rPr>
              <a:t>AppRelateBase</a:t>
            </a:r>
            <a:r>
              <a:rPr lang="es-MX" b="1" dirty="0" smtClean="0">
                <a:solidFill>
                  <a:srgbClr val="600000"/>
                </a:solidFill>
              </a:rPr>
              <a:t/>
            </a:r>
            <a:br>
              <a:rPr lang="es-MX" b="1" dirty="0" smtClean="0">
                <a:solidFill>
                  <a:srgbClr val="600000"/>
                </a:solidFill>
              </a:rPr>
            </a:br>
            <a:endParaRPr lang="es-MX" sz="1200" dirty="0" smtClean="0">
              <a:solidFill>
                <a:srgbClr val="600000"/>
              </a:solidFill>
            </a:endParaRPr>
          </a:p>
          <a:p>
            <a:r>
              <a:rPr lang="es-MX" sz="1200" dirty="0" smtClean="0">
                <a:solidFill>
                  <a:srgbClr val="600000"/>
                </a:solidFill>
              </a:rPr>
              <a:t>Rutinas generales para </a:t>
            </a:r>
            <a:r>
              <a:rPr lang="es-MX" sz="1200" dirty="0" err="1" smtClean="0">
                <a:solidFill>
                  <a:srgbClr val="600000"/>
                </a:solidFill>
              </a:rPr>
              <a:t>appRelate</a:t>
            </a:r>
            <a:r>
              <a:rPr lang="es-MX" sz="1200" dirty="0" smtClean="0">
                <a:solidFill>
                  <a:srgbClr val="600000"/>
                </a:solidFill>
              </a:rPr>
              <a:t/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smtClean="0">
                <a:solidFill>
                  <a:srgbClr val="600000"/>
                </a:solidFill>
              </a:rPr>
              <a:t>En </a:t>
            </a:r>
            <a:r>
              <a:rPr lang="es-MX" sz="1200" dirty="0" err="1" smtClean="0">
                <a:solidFill>
                  <a:srgbClr val="600000"/>
                </a:solidFill>
              </a:rPr>
              <a:t>inc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endParaRPr lang="en-US" sz="1200" dirty="0">
              <a:solidFill>
                <a:srgbClr val="600000"/>
              </a:solidFill>
            </a:endParaRPr>
          </a:p>
        </p:txBody>
      </p:sp>
      <p:sp>
        <p:nvSpPr>
          <p:cNvPr id="10" name="9 Proceso predefinido"/>
          <p:cNvSpPr/>
          <p:nvPr/>
        </p:nvSpPr>
        <p:spPr>
          <a:xfrm>
            <a:off x="323528" y="3439365"/>
            <a:ext cx="4532846" cy="1107996"/>
          </a:xfrm>
          <a:prstGeom prst="flowChartPredefinedProcess">
            <a:avLst/>
          </a:prstGeom>
          <a:noFill/>
          <a:ln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s-MX" b="1" dirty="0" err="1" smtClean="0">
                <a:solidFill>
                  <a:srgbClr val="600000"/>
                </a:solidFill>
              </a:rPr>
              <a:t>Class</a:t>
            </a:r>
            <a:r>
              <a:rPr lang="es-MX" b="1" dirty="0" smtClean="0">
                <a:solidFill>
                  <a:srgbClr val="600000"/>
                </a:solidFill>
              </a:rPr>
              <a:t>: </a:t>
            </a:r>
            <a:r>
              <a:rPr lang="es-MX" b="1" dirty="0" err="1" smtClean="0">
                <a:solidFill>
                  <a:srgbClr val="600000"/>
                </a:solidFill>
              </a:rPr>
              <a:t>AppRelate</a:t>
            </a:r>
            <a:r>
              <a:rPr lang="es-MX" b="1" dirty="0" smtClean="0">
                <a:solidFill>
                  <a:srgbClr val="600000"/>
                </a:solidFill>
              </a:rPr>
              <a:t/>
            </a:r>
            <a:br>
              <a:rPr lang="es-MX" b="1" dirty="0" smtClean="0">
                <a:solidFill>
                  <a:srgbClr val="600000"/>
                </a:solidFill>
              </a:rPr>
            </a:br>
            <a:endParaRPr lang="es-MX" sz="1200" dirty="0" smtClean="0">
              <a:solidFill>
                <a:srgbClr val="600000"/>
              </a:solidFill>
            </a:endParaRPr>
          </a:p>
          <a:p>
            <a:r>
              <a:rPr lang="es-MX" sz="1200" dirty="0" smtClean="0">
                <a:solidFill>
                  <a:srgbClr val="600000"/>
                </a:solidFill>
              </a:rPr>
              <a:t>Relación entre tablas (</a:t>
            </a:r>
            <a:r>
              <a:rPr lang="es-MX" sz="1200" dirty="0" err="1" smtClean="0">
                <a:solidFill>
                  <a:srgbClr val="600000"/>
                </a:solidFill>
              </a:rPr>
              <a:t>dbschema</a:t>
            </a:r>
            <a:r>
              <a:rPr lang="es-MX" sz="1200" dirty="0" smtClean="0">
                <a:solidFill>
                  <a:srgbClr val="600000"/>
                </a:solidFill>
              </a:rPr>
              <a:t>)</a:t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smtClean="0">
                <a:solidFill>
                  <a:srgbClr val="600000"/>
                </a:solidFill>
              </a:rPr>
              <a:t>Regresa </a:t>
            </a:r>
            <a:r>
              <a:rPr lang="es-MX" sz="1200" dirty="0" err="1" smtClean="0">
                <a:solidFill>
                  <a:srgbClr val="600000"/>
                </a:solidFill>
              </a:rPr>
              <a:t>selects</a:t>
            </a:r>
            <a:r>
              <a:rPr lang="es-MX" sz="1200" dirty="0" smtClean="0">
                <a:solidFill>
                  <a:srgbClr val="600000"/>
                </a:solidFill>
              </a:rPr>
              <a:t> para </a:t>
            </a:r>
            <a:r>
              <a:rPr lang="es-MX" sz="1200" dirty="0" err="1" smtClean="0">
                <a:solidFill>
                  <a:srgbClr val="600000"/>
                </a:solidFill>
              </a:rPr>
              <a:t>catalogos</a:t>
            </a:r>
            <a:r>
              <a:rPr lang="es-MX" sz="1200" dirty="0" smtClean="0">
                <a:solidFill>
                  <a:srgbClr val="600000"/>
                </a:solidFill>
              </a:rPr>
              <a:t> y </a:t>
            </a:r>
            <a:r>
              <a:rPr lang="es-MX" sz="1200" dirty="0" err="1" smtClean="0">
                <a:solidFill>
                  <a:srgbClr val="600000"/>
                </a:solidFill>
              </a:rPr>
              <a:t>arrays</a:t>
            </a:r>
            <a:r>
              <a:rPr lang="es-MX" sz="1200" dirty="0" smtClean="0">
                <a:solidFill>
                  <a:srgbClr val="600000"/>
                </a:solidFill>
              </a:rPr>
              <a:t> para </a:t>
            </a:r>
            <a:r>
              <a:rPr lang="es-MX" sz="1200" dirty="0" err="1" smtClean="0">
                <a:solidFill>
                  <a:srgbClr val="600000"/>
                </a:solidFill>
              </a:rPr>
              <a:t>enums</a:t>
            </a:r>
            <a:r>
              <a:rPr lang="es-MX" sz="1200" dirty="0" smtClean="0">
                <a:solidFill>
                  <a:srgbClr val="600000"/>
                </a:solidFill>
              </a:rPr>
              <a:t>.</a:t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smtClean="0">
                <a:solidFill>
                  <a:srgbClr val="600000"/>
                </a:solidFill>
              </a:rPr>
              <a:t>En </a:t>
            </a:r>
            <a:r>
              <a:rPr lang="es-MX" sz="1200" dirty="0" err="1" smtClean="0">
                <a:solidFill>
                  <a:srgbClr val="600000"/>
                </a:solidFill>
              </a:rPr>
              <a:t>app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endParaRPr lang="en-US" sz="1200" dirty="0">
              <a:solidFill>
                <a:srgbClr val="600000"/>
              </a:solidFill>
            </a:endParaRPr>
          </a:p>
        </p:txBody>
      </p:sp>
      <p:sp>
        <p:nvSpPr>
          <p:cNvPr id="11" name="10 Proceso predefinido"/>
          <p:cNvSpPr/>
          <p:nvPr/>
        </p:nvSpPr>
        <p:spPr>
          <a:xfrm>
            <a:off x="5072398" y="4633190"/>
            <a:ext cx="3941858" cy="1107996"/>
          </a:xfrm>
          <a:prstGeom prst="flowChartPredefinedProcess">
            <a:avLst/>
          </a:prstGeom>
          <a:noFill/>
          <a:ln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s-MX" b="1" dirty="0" err="1" smtClean="0">
                <a:solidFill>
                  <a:srgbClr val="600000"/>
                </a:solidFill>
              </a:rPr>
              <a:t>Class</a:t>
            </a:r>
            <a:r>
              <a:rPr lang="es-MX" b="1" dirty="0" smtClean="0">
                <a:solidFill>
                  <a:srgbClr val="600000"/>
                </a:solidFill>
              </a:rPr>
              <a:t>: </a:t>
            </a:r>
            <a:r>
              <a:rPr lang="es-MX" b="1" dirty="0" err="1" smtClean="0">
                <a:solidFill>
                  <a:srgbClr val="600000"/>
                </a:solidFill>
              </a:rPr>
              <a:t>app_tabla</a:t>
            </a:r>
            <a:endParaRPr lang="es-MX" b="1" dirty="0" smtClean="0">
              <a:solidFill>
                <a:srgbClr val="600000"/>
              </a:solidFill>
            </a:endParaRPr>
          </a:p>
          <a:p>
            <a:pPr algn="ctr"/>
            <a:endParaRPr lang="es-MX" sz="1200" dirty="0" smtClean="0">
              <a:solidFill>
                <a:srgbClr val="600000"/>
              </a:solidFill>
            </a:endParaRPr>
          </a:p>
          <a:p>
            <a:r>
              <a:rPr lang="es-MX" sz="1200" dirty="0" err="1" smtClean="0">
                <a:solidFill>
                  <a:srgbClr val="600000"/>
                </a:solidFill>
              </a:rPr>
              <a:t>Definie</a:t>
            </a:r>
            <a:r>
              <a:rPr lang="es-MX" sz="1200" dirty="0" smtClean="0">
                <a:solidFill>
                  <a:srgbClr val="600000"/>
                </a:solidFill>
              </a:rPr>
              <a:t> variables para  </a:t>
            </a:r>
            <a:r>
              <a:rPr lang="es-MX" sz="1200" dirty="0" err="1" smtClean="0">
                <a:solidFill>
                  <a:srgbClr val="600000"/>
                </a:solidFill>
              </a:rPr>
              <a:t>persinalizar</a:t>
            </a:r>
            <a:r>
              <a:rPr lang="es-MX" sz="1200" dirty="0" smtClean="0">
                <a:solidFill>
                  <a:srgbClr val="600000"/>
                </a:solidFill>
              </a:rPr>
              <a:t/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err="1" smtClean="0">
                <a:solidFill>
                  <a:srgbClr val="600000"/>
                </a:solidFill>
              </a:rPr>
              <a:t>Override</a:t>
            </a:r>
            <a:r>
              <a:rPr lang="es-MX" sz="1200" dirty="0" smtClean="0">
                <a:solidFill>
                  <a:srgbClr val="600000"/>
                </a:solidFill>
              </a:rPr>
              <a:t> </a:t>
            </a:r>
            <a:r>
              <a:rPr lang="es-MX" sz="1200" dirty="0" err="1" smtClean="0">
                <a:solidFill>
                  <a:srgbClr val="600000"/>
                </a:solidFill>
              </a:rPr>
              <a:t>functions</a:t>
            </a:r>
            <a:r>
              <a:rPr lang="es-MX" sz="1200" dirty="0" smtClean="0">
                <a:solidFill>
                  <a:srgbClr val="600000"/>
                </a:solidFill>
              </a:rPr>
              <a:t> para mas.</a:t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smtClean="0">
                <a:solidFill>
                  <a:srgbClr val="600000"/>
                </a:solidFill>
              </a:rPr>
              <a:t>En </a:t>
            </a:r>
            <a:r>
              <a:rPr lang="es-MX" sz="1200" dirty="0" err="1" smtClean="0">
                <a:solidFill>
                  <a:srgbClr val="600000"/>
                </a:solidFill>
              </a:rPr>
              <a:t>app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endParaRPr lang="en-US" sz="1200" dirty="0" smtClean="0">
              <a:solidFill>
                <a:srgbClr val="600000"/>
              </a:solidFill>
            </a:endParaRPr>
          </a:p>
        </p:txBody>
      </p:sp>
      <p:cxnSp>
        <p:nvCxnSpPr>
          <p:cNvPr id="13" name="12 Conector recto de flecha"/>
          <p:cNvCxnSpPr>
            <a:stCxn id="8" idx="2"/>
            <a:endCxn id="10" idx="0"/>
          </p:cNvCxnSpPr>
          <p:nvPr/>
        </p:nvCxnSpPr>
        <p:spPr>
          <a:xfrm>
            <a:off x="2348136" y="2686186"/>
            <a:ext cx="241815" cy="753179"/>
          </a:xfrm>
          <a:prstGeom prst="straightConnector1">
            <a:avLst/>
          </a:prstGeom>
          <a:ln>
            <a:solidFill>
              <a:srgbClr val="6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stCxn id="6" idx="2"/>
            <a:endCxn id="7" idx="0"/>
          </p:cNvCxnSpPr>
          <p:nvPr/>
        </p:nvCxnSpPr>
        <p:spPr>
          <a:xfrm flipH="1">
            <a:off x="7297002" y="2924944"/>
            <a:ext cx="213242" cy="422088"/>
          </a:xfrm>
          <a:prstGeom prst="straightConnector1">
            <a:avLst/>
          </a:prstGeom>
          <a:ln>
            <a:solidFill>
              <a:srgbClr val="6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stCxn id="7" idx="2"/>
            <a:endCxn id="11" idx="0"/>
          </p:cNvCxnSpPr>
          <p:nvPr/>
        </p:nvCxnSpPr>
        <p:spPr>
          <a:xfrm flipH="1">
            <a:off x="7043327" y="4270362"/>
            <a:ext cx="253675" cy="362828"/>
          </a:xfrm>
          <a:prstGeom prst="straightConnector1">
            <a:avLst/>
          </a:prstGeom>
          <a:ln>
            <a:solidFill>
              <a:srgbClr val="6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Almacenamiento interno"/>
          <p:cNvSpPr/>
          <p:nvPr/>
        </p:nvSpPr>
        <p:spPr>
          <a:xfrm>
            <a:off x="323528" y="194674"/>
            <a:ext cx="3240360" cy="943511"/>
          </a:xfrm>
          <a:prstGeom prst="flowChartInternalStorage">
            <a:avLst/>
          </a:prstGeom>
          <a:noFill/>
          <a:ln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 err="1" smtClean="0">
                <a:solidFill>
                  <a:srgbClr val="600000"/>
                </a:solidFill>
              </a:rPr>
              <a:t>ia_utilerias.php</a:t>
            </a:r>
            <a:r>
              <a:rPr lang="en-US" b="1" dirty="0" smtClean="0">
                <a:solidFill>
                  <a:srgbClr val="600000"/>
                </a:solidFill>
              </a:rPr>
              <a:t/>
            </a:r>
            <a:br>
              <a:rPr lang="en-US" b="1" dirty="0" smtClean="0">
                <a:solidFill>
                  <a:srgbClr val="600000"/>
                </a:solidFill>
              </a:rPr>
            </a:br>
            <a:endParaRPr lang="en-US" b="1" dirty="0">
              <a:solidFill>
                <a:srgbClr val="600000"/>
              </a:solidFill>
            </a:endParaRPr>
          </a:p>
          <a:p>
            <a:r>
              <a:rPr lang="es-MX" sz="1200" dirty="0" smtClean="0">
                <a:solidFill>
                  <a:srgbClr val="600000"/>
                </a:solidFill>
              </a:rPr>
              <a:t>“Librería” de rutinas comunes. En </a:t>
            </a:r>
            <a:r>
              <a:rPr lang="es-MX" sz="1200" dirty="0" err="1" smtClean="0">
                <a:solidFill>
                  <a:srgbClr val="600000"/>
                </a:solidFill>
              </a:rPr>
              <a:t>inc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endParaRPr lang="en-US" sz="1200" dirty="0" err="1" smtClean="0">
              <a:solidFill>
                <a:srgbClr val="600000"/>
              </a:solidFill>
            </a:endParaRPr>
          </a:p>
        </p:txBody>
      </p:sp>
      <p:sp>
        <p:nvSpPr>
          <p:cNvPr id="22" name="21 Almacenamiento interno"/>
          <p:cNvSpPr/>
          <p:nvPr/>
        </p:nvSpPr>
        <p:spPr>
          <a:xfrm>
            <a:off x="727956" y="5271108"/>
            <a:ext cx="3240360" cy="1153180"/>
          </a:xfrm>
          <a:prstGeom prst="flowChartInternalStorage">
            <a:avLst/>
          </a:prstGeom>
          <a:noFill/>
          <a:ln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 err="1" smtClean="0">
                <a:solidFill>
                  <a:srgbClr val="600000"/>
                </a:solidFill>
              </a:rPr>
              <a:t>config.php</a:t>
            </a:r>
            <a:r>
              <a:rPr lang="en-US" b="1" dirty="0" smtClean="0">
                <a:solidFill>
                  <a:srgbClr val="600000"/>
                </a:solidFill>
              </a:rPr>
              <a:t/>
            </a:r>
            <a:br>
              <a:rPr lang="en-US" b="1" dirty="0" smtClean="0">
                <a:solidFill>
                  <a:srgbClr val="600000"/>
                </a:solidFill>
              </a:rPr>
            </a:br>
            <a:endParaRPr lang="en-US" b="1" dirty="0">
              <a:solidFill>
                <a:srgbClr val="600000"/>
              </a:solidFill>
            </a:endParaRPr>
          </a:p>
          <a:p>
            <a:r>
              <a:rPr lang="es-MX" sz="1200" dirty="0" smtClean="0">
                <a:solidFill>
                  <a:srgbClr val="600000"/>
                </a:solidFill>
              </a:rPr>
              <a:t>Define ambiente, </a:t>
            </a:r>
            <a:r>
              <a:rPr lang="es-MX" sz="1200" dirty="0" err="1" smtClean="0">
                <a:solidFill>
                  <a:srgbClr val="600000"/>
                </a:solidFill>
              </a:rPr>
              <a:t>includes</a:t>
            </a:r>
            <a:r>
              <a:rPr lang="es-MX" sz="1200" dirty="0" smtClean="0">
                <a:solidFill>
                  <a:srgbClr val="600000"/>
                </a:solidFill>
              </a:rPr>
              <a:t>, variables para la aplicación. En </a:t>
            </a:r>
            <a:r>
              <a:rPr lang="es-MX" sz="1200" dirty="0" err="1" smtClean="0">
                <a:solidFill>
                  <a:srgbClr val="600000"/>
                </a:solidFill>
              </a:rPr>
              <a:t>inc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endParaRPr lang="en-US" sz="1200" dirty="0" err="1" smtClean="0">
              <a:solidFill>
                <a:srgbClr val="600000"/>
              </a:solidFill>
            </a:endParaRPr>
          </a:p>
        </p:txBody>
      </p:sp>
      <p:sp>
        <p:nvSpPr>
          <p:cNvPr id="23" name="22 Proceso predefinido"/>
          <p:cNvSpPr/>
          <p:nvPr/>
        </p:nvSpPr>
        <p:spPr>
          <a:xfrm>
            <a:off x="6084168" y="156038"/>
            <a:ext cx="2833771" cy="1292662"/>
          </a:xfrm>
          <a:prstGeom prst="flowChartPredefinedProcess">
            <a:avLst/>
          </a:prstGeom>
          <a:noFill/>
          <a:ln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s-MX" b="1" dirty="0" err="1" smtClean="0">
                <a:solidFill>
                  <a:srgbClr val="600000"/>
                </a:solidFill>
              </a:rPr>
              <a:t>Class</a:t>
            </a:r>
            <a:r>
              <a:rPr lang="es-MX" b="1" dirty="0" smtClean="0">
                <a:solidFill>
                  <a:srgbClr val="600000"/>
                </a:solidFill>
              </a:rPr>
              <a:t>: </a:t>
            </a:r>
            <a:r>
              <a:rPr lang="es-MX" b="1" dirty="0" err="1" smtClean="0">
                <a:solidFill>
                  <a:srgbClr val="600000"/>
                </a:solidFill>
              </a:rPr>
              <a:t>iaJQgrid</a:t>
            </a:r>
            <a:r>
              <a:rPr lang="es-MX" b="1" dirty="0" smtClean="0">
                <a:solidFill>
                  <a:srgbClr val="600000"/>
                </a:solidFill>
              </a:rPr>
              <a:t/>
            </a:r>
            <a:br>
              <a:rPr lang="es-MX" b="1" dirty="0" smtClean="0">
                <a:solidFill>
                  <a:srgbClr val="600000"/>
                </a:solidFill>
              </a:rPr>
            </a:br>
            <a:endParaRPr lang="es-MX" sz="1200" dirty="0" smtClean="0">
              <a:solidFill>
                <a:srgbClr val="600000"/>
              </a:solidFill>
            </a:endParaRPr>
          </a:p>
          <a:p>
            <a:r>
              <a:rPr lang="es-MX" sz="1200" dirty="0" smtClean="0">
                <a:solidFill>
                  <a:srgbClr val="600000"/>
                </a:solidFill>
              </a:rPr>
              <a:t>Hacer el </a:t>
            </a:r>
            <a:r>
              <a:rPr lang="es-MX" sz="1200" dirty="0" err="1" smtClean="0">
                <a:solidFill>
                  <a:srgbClr val="600000"/>
                </a:solidFill>
              </a:rPr>
              <a:t>jqgrid</a:t>
            </a:r>
            <a:r>
              <a:rPr lang="es-MX" sz="1200" dirty="0" smtClean="0">
                <a:solidFill>
                  <a:srgbClr val="600000"/>
                </a:solidFill>
              </a:rPr>
              <a:t> </a:t>
            </a:r>
            <a:r>
              <a:rPr lang="es-MX" sz="1200" dirty="0" err="1" smtClean="0">
                <a:solidFill>
                  <a:srgbClr val="600000"/>
                </a:solidFill>
              </a:rPr>
              <a:t>table</a:t>
            </a:r>
            <a:r>
              <a:rPr lang="es-MX" sz="1200" dirty="0" smtClean="0">
                <a:solidFill>
                  <a:srgbClr val="600000"/>
                </a:solidFill>
              </a:rPr>
              <a:t> para listados, </a:t>
            </a:r>
            <a:r>
              <a:rPr lang="es-MX" sz="1200" dirty="0" err="1" smtClean="0">
                <a:solidFill>
                  <a:srgbClr val="600000"/>
                </a:solidFill>
              </a:rPr>
              <a:t>child</a:t>
            </a:r>
            <a:r>
              <a:rPr lang="es-MX" sz="1200" dirty="0" smtClean="0">
                <a:solidFill>
                  <a:srgbClr val="600000"/>
                </a:solidFill>
              </a:rPr>
              <a:t> </a:t>
            </a:r>
            <a:r>
              <a:rPr lang="es-MX" sz="1200" dirty="0" err="1" smtClean="0">
                <a:solidFill>
                  <a:srgbClr val="600000"/>
                </a:solidFill>
              </a:rPr>
              <a:t>tables</a:t>
            </a:r>
            <a:r>
              <a:rPr lang="es-MX" sz="1200" dirty="0" smtClean="0">
                <a:solidFill>
                  <a:srgbClr val="600000"/>
                </a:solidFill>
              </a:rPr>
              <a:t>.</a:t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smtClean="0">
                <a:solidFill>
                  <a:srgbClr val="600000"/>
                </a:solidFill>
              </a:rPr>
              <a:t>Usa: </a:t>
            </a:r>
            <a:r>
              <a:rPr lang="es-MX" sz="1200" dirty="0" err="1" smtClean="0">
                <a:solidFill>
                  <a:srgbClr val="600000"/>
                </a:solidFill>
              </a:rPr>
              <a:t>ajax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r>
              <a:rPr lang="es-MX" sz="1200" dirty="0" err="1" smtClean="0">
                <a:solidFill>
                  <a:srgbClr val="600000"/>
                </a:solidFill>
              </a:rPr>
              <a:t>jqgrid</a:t>
            </a:r>
            <a:r>
              <a:rPr lang="es-MX" sz="1200" dirty="0" smtClean="0">
                <a:solidFill>
                  <a:srgbClr val="600000"/>
                </a:solidFill>
              </a:rPr>
              <a:t>_*.</a:t>
            </a:r>
            <a:r>
              <a:rPr lang="es-MX" sz="1200" dirty="0" err="1" smtClean="0">
                <a:solidFill>
                  <a:srgbClr val="600000"/>
                </a:solidFill>
              </a:rPr>
              <a:t>php</a:t>
            </a:r>
            <a:r>
              <a:rPr lang="es-MX" sz="1200" dirty="0" smtClean="0">
                <a:solidFill>
                  <a:srgbClr val="600000"/>
                </a:solidFill>
              </a:rPr>
              <a:t/>
            </a:r>
            <a:br>
              <a:rPr lang="es-MX" sz="1200" dirty="0" smtClean="0">
                <a:solidFill>
                  <a:srgbClr val="600000"/>
                </a:solidFill>
              </a:rPr>
            </a:br>
            <a:r>
              <a:rPr lang="es-MX" sz="1200" dirty="0" smtClean="0">
                <a:solidFill>
                  <a:srgbClr val="600000"/>
                </a:solidFill>
              </a:rPr>
              <a:t>En </a:t>
            </a:r>
            <a:r>
              <a:rPr lang="es-MX" sz="1200" dirty="0" err="1" smtClean="0">
                <a:solidFill>
                  <a:srgbClr val="600000"/>
                </a:solidFill>
              </a:rPr>
              <a:t>inc</a:t>
            </a:r>
            <a:r>
              <a:rPr lang="es-MX" sz="1200" dirty="0" smtClean="0">
                <a:solidFill>
                  <a:srgbClr val="600000"/>
                </a:solidFill>
              </a:rPr>
              <a:t>/</a:t>
            </a:r>
            <a:endParaRPr lang="en-US" sz="1200" dirty="0">
              <a:solidFill>
                <a:srgbClr val="600000"/>
              </a:solidFill>
            </a:endParaRPr>
          </a:p>
        </p:txBody>
      </p:sp>
      <p:sp>
        <p:nvSpPr>
          <p:cNvPr id="24" name="23 Flecha derecha"/>
          <p:cNvSpPr/>
          <p:nvPr/>
        </p:nvSpPr>
        <p:spPr>
          <a:xfrm>
            <a:off x="6520494" y="1460833"/>
            <a:ext cx="120945" cy="302023"/>
          </a:xfrm>
          <a:prstGeom prst="rightArrow">
            <a:avLst/>
          </a:prstGeom>
          <a:noFill/>
          <a:ln>
            <a:solidFill>
              <a:srgbClr val="600000"/>
            </a:solidFill>
          </a:ln>
          <a:scene3d>
            <a:camera prst="orthographicFront">
              <a:rot lat="5400000" lon="54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b="1" dirty="0" err="1" smtClean="0">
              <a:solidFill>
                <a:srgbClr val="600000"/>
              </a:solidFill>
            </a:endParaRPr>
          </a:p>
        </p:txBody>
      </p:sp>
      <p:cxnSp>
        <p:nvCxnSpPr>
          <p:cNvPr id="26" name="25 Conector recto de flecha"/>
          <p:cNvCxnSpPr>
            <a:stCxn id="6" idx="0"/>
            <a:endCxn id="23" idx="2"/>
          </p:cNvCxnSpPr>
          <p:nvPr/>
        </p:nvCxnSpPr>
        <p:spPr>
          <a:xfrm flipH="1" flipV="1">
            <a:off x="7501054" y="1448700"/>
            <a:ext cx="9190" cy="36824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07504" y="3016609"/>
            <a:ext cx="8928992" cy="0"/>
          </a:xfrm>
          <a:prstGeom prst="line">
            <a:avLst/>
          </a:prstGeom>
          <a:ln>
            <a:solidFill>
              <a:srgbClr val="6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107504" y="2924944"/>
            <a:ext cx="1146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Aplicación</a:t>
            </a:r>
            <a:endParaRPr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107504" y="2647277"/>
            <a:ext cx="759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iacase</a:t>
            </a:r>
            <a:endParaRPr lang="en-US" dirty="0"/>
          </a:p>
        </p:txBody>
      </p:sp>
      <p:sp>
        <p:nvSpPr>
          <p:cNvPr id="47" name="46 Proceso predefinido"/>
          <p:cNvSpPr/>
          <p:nvPr/>
        </p:nvSpPr>
        <p:spPr>
          <a:xfrm>
            <a:off x="3850020" y="198067"/>
            <a:ext cx="2061562" cy="707886"/>
          </a:xfrm>
          <a:prstGeom prst="flowChartPredefinedProcess">
            <a:avLst/>
          </a:prstGeom>
          <a:noFill/>
          <a:ln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s-MX" sz="1600" b="1" dirty="0" err="1" smtClean="0">
                <a:solidFill>
                  <a:srgbClr val="600000"/>
                </a:solidFill>
              </a:rPr>
              <a:t>Class</a:t>
            </a:r>
            <a:r>
              <a:rPr lang="es-MX" sz="1600" b="1" dirty="0" smtClean="0">
                <a:solidFill>
                  <a:srgbClr val="600000"/>
                </a:solidFill>
              </a:rPr>
              <a:t>: </a:t>
            </a:r>
            <a:r>
              <a:rPr lang="es-MX" sz="1600" b="1" dirty="0" err="1" smtClean="0">
                <a:solidFill>
                  <a:srgbClr val="600000"/>
                </a:solidFill>
              </a:rPr>
              <a:t>iaHeader</a:t>
            </a:r>
            <a:r>
              <a:rPr lang="es-MX" b="1" dirty="0" smtClean="0">
                <a:solidFill>
                  <a:srgbClr val="600000"/>
                </a:solidFill>
              </a:rPr>
              <a:t/>
            </a:r>
            <a:br>
              <a:rPr lang="es-MX" b="1" dirty="0" smtClean="0">
                <a:solidFill>
                  <a:srgbClr val="600000"/>
                </a:solidFill>
              </a:rPr>
            </a:br>
            <a:endParaRPr lang="es-MX" sz="1200" dirty="0" smtClean="0">
              <a:solidFill>
                <a:srgbClr val="600000"/>
              </a:solidFill>
            </a:endParaRPr>
          </a:p>
          <a:p>
            <a:r>
              <a:rPr lang="es-MX" sz="1200" dirty="0" smtClean="0">
                <a:solidFill>
                  <a:srgbClr val="600000"/>
                </a:solidFill>
              </a:rPr>
              <a:t>Deduce .</a:t>
            </a:r>
            <a:r>
              <a:rPr lang="es-MX" sz="1200" dirty="0" err="1" smtClean="0">
                <a:solidFill>
                  <a:srgbClr val="600000"/>
                </a:solidFill>
              </a:rPr>
              <a:t>js</a:t>
            </a:r>
            <a:r>
              <a:rPr lang="es-MX" sz="1200" dirty="0" smtClean="0">
                <a:solidFill>
                  <a:srgbClr val="600000"/>
                </a:solidFill>
              </a:rPr>
              <a:t> y .</a:t>
            </a:r>
            <a:r>
              <a:rPr lang="es-MX" sz="1200" dirty="0" err="1" smtClean="0">
                <a:solidFill>
                  <a:srgbClr val="600000"/>
                </a:solidFill>
              </a:rPr>
              <a:t>css</a:t>
            </a:r>
            <a:endParaRPr lang="en-US" sz="1200" dirty="0">
              <a:solidFill>
                <a:srgbClr val="600000"/>
              </a:solidFill>
            </a:endParaRPr>
          </a:p>
        </p:txBody>
      </p:sp>
      <p:cxnSp>
        <p:nvCxnSpPr>
          <p:cNvPr id="52" name="51 Conector recto de flecha"/>
          <p:cNvCxnSpPr>
            <a:stCxn id="6" idx="0"/>
            <a:endCxn id="47" idx="2"/>
          </p:cNvCxnSpPr>
          <p:nvPr/>
        </p:nvCxnSpPr>
        <p:spPr>
          <a:xfrm flipH="1" flipV="1">
            <a:off x="4880801" y="905953"/>
            <a:ext cx="2629443" cy="910995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/>
          <p:nvPr/>
        </p:nvCxnSpPr>
        <p:spPr>
          <a:xfrm>
            <a:off x="4572000" y="6165304"/>
            <a:ext cx="432048" cy="0"/>
          </a:xfrm>
          <a:prstGeom prst="straightConnector1">
            <a:avLst/>
          </a:prstGeom>
          <a:ln>
            <a:solidFill>
              <a:srgbClr val="6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54 CuadroTexto"/>
          <p:cNvSpPr txBox="1"/>
          <p:nvPr/>
        </p:nvSpPr>
        <p:spPr>
          <a:xfrm>
            <a:off x="5145373" y="5980638"/>
            <a:ext cx="84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hereda</a:t>
            </a:r>
            <a:endParaRPr lang="en-US" dirty="0"/>
          </a:p>
        </p:txBody>
      </p:sp>
      <p:cxnSp>
        <p:nvCxnSpPr>
          <p:cNvPr id="56" name="55 Conector recto de flecha"/>
          <p:cNvCxnSpPr/>
          <p:nvPr/>
        </p:nvCxnSpPr>
        <p:spPr>
          <a:xfrm>
            <a:off x="4640350" y="6502370"/>
            <a:ext cx="432048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CuadroTexto"/>
          <p:cNvSpPr txBox="1"/>
          <p:nvPr/>
        </p:nvSpPr>
        <p:spPr>
          <a:xfrm>
            <a:off x="5213723" y="6317704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usa</a:t>
            </a:r>
            <a:endParaRPr lang="en-US" dirty="0"/>
          </a:p>
        </p:txBody>
      </p:sp>
      <p:sp>
        <p:nvSpPr>
          <p:cNvPr id="71" name="70 CuadroTexto"/>
          <p:cNvSpPr txBox="1"/>
          <p:nvPr/>
        </p:nvSpPr>
        <p:spPr>
          <a:xfrm>
            <a:off x="7207396" y="6395274"/>
            <a:ext cx="1730154" cy="369332"/>
          </a:xfrm>
          <a:prstGeom prst="rect">
            <a:avLst/>
          </a:prstGeom>
          <a:noFill/>
          <a:ln>
            <a:solidFill>
              <a:srgbClr val="600000"/>
            </a:solidFill>
          </a:ln>
          <a:effectLst>
            <a:glow rad="127000">
              <a:srgbClr val="C00000"/>
            </a:glow>
            <a:softEdge rad="12700"/>
          </a:effectLst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600000"/>
                </a:solidFill>
              </a:rPr>
              <a:t>Clases y </a:t>
            </a:r>
            <a:r>
              <a:rPr lang="es-MX" dirty="0" err="1" smtClean="0">
                <a:solidFill>
                  <a:srgbClr val="600000"/>
                </a:solidFill>
              </a:rPr>
              <a:t>librerias</a:t>
            </a:r>
            <a:endParaRPr lang="en-US" dirty="0">
              <a:solidFill>
                <a:srgbClr val="6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66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116632"/>
            <a:ext cx="71287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MX" b="1" dirty="0" smtClean="0"/>
              <a:t>Nombre de la tabla en </a:t>
            </a:r>
            <a:r>
              <a:rPr lang="es-MX" b="1" dirty="0" smtClean="0"/>
              <a:t>singular y </a:t>
            </a:r>
            <a:r>
              <a:rPr lang="es-MX" b="1" dirty="0" err="1" smtClean="0"/>
              <a:t>minusculas</a:t>
            </a:r>
            <a:r>
              <a:rPr lang="es-MX" b="1" dirty="0"/>
              <a:t> sin acentos ni </a:t>
            </a:r>
            <a:r>
              <a:rPr lang="es-MX" b="1" dirty="0" smtClean="0"/>
              <a:t>´</a:t>
            </a:r>
            <a:endParaRPr lang="es-MX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MX" b="1" dirty="0" smtClean="0"/>
              <a:t>Campos nombres en singular, </a:t>
            </a:r>
            <a:r>
              <a:rPr lang="es-MX" b="1" dirty="0" err="1" smtClean="0"/>
              <a:t>minusculas</a:t>
            </a:r>
            <a:r>
              <a:rPr lang="es-MX" b="1" dirty="0" smtClean="0"/>
              <a:t> sin acentos ni ´</a:t>
            </a:r>
            <a:br>
              <a:rPr lang="es-MX" b="1" dirty="0" smtClean="0"/>
            </a:br>
            <a:r>
              <a:rPr lang="es-MX" sz="1200" i="1" dirty="0" err="1" smtClean="0"/>
              <a:t>iacase</a:t>
            </a:r>
            <a:r>
              <a:rPr lang="es-MX" sz="1200" i="1" dirty="0" smtClean="0"/>
              <a:t> intenta acentuar y pluralizar cuando necesario, en </a:t>
            </a:r>
            <a:r>
              <a:rPr lang="es-MX" sz="1200" i="1" dirty="0" err="1" smtClean="0"/>
              <a:t>lbl</a:t>
            </a:r>
            <a:r>
              <a:rPr lang="es-MX" sz="1200" i="1" dirty="0" smtClean="0"/>
              <a:t> se puede poner otro </a:t>
            </a:r>
            <a:r>
              <a:rPr lang="es-MX" sz="1200" i="1" dirty="0" err="1" smtClean="0"/>
              <a:t>lablel</a:t>
            </a:r>
            <a:endParaRPr lang="es-MX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MX" b="1" dirty="0" err="1" smtClean="0"/>
              <a:t>Primary</a:t>
            </a:r>
            <a:r>
              <a:rPr lang="es-MX" b="1" dirty="0" smtClean="0"/>
              <a:t> </a:t>
            </a:r>
            <a:r>
              <a:rPr lang="es-MX" b="1" dirty="0" err="1" smtClean="0"/>
              <a:t>key</a:t>
            </a:r>
            <a:r>
              <a:rPr lang="es-MX" dirty="0" smtClean="0"/>
              <a:t> usar: </a:t>
            </a:r>
            <a:r>
              <a:rPr lang="es-MX" i="1" dirty="0" err="1" smtClean="0"/>
              <a:t>tabla_id</a:t>
            </a:r>
            <a:r>
              <a:rPr lang="es-MX" i="1" dirty="0" smtClean="0"/>
              <a:t> CHAR(32) NOT NULL PRIMARY KEY</a:t>
            </a:r>
            <a:br>
              <a:rPr lang="es-MX" i="1" dirty="0" smtClean="0"/>
            </a:br>
            <a:r>
              <a:rPr lang="es-MX" sz="1200" i="1" dirty="0" smtClean="0"/>
              <a:t>Esto hace un </a:t>
            </a:r>
            <a:r>
              <a:rPr lang="es-MX" sz="1200" i="1" dirty="0" err="1" smtClean="0"/>
              <a:t>unique</a:t>
            </a:r>
            <a:r>
              <a:rPr lang="es-MX" sz="1200" i="1" dirty="0" smtClean="0"/>
              <a:t> id, valido </a:t>
            </a:r>
            <a:r>
              <a:rPr lang="es-MX" sz="1200" i="1" dirty="0" err="1" smtClean="0"/>
              <a:t>atravez</a:t>
            </a:r>
            <a:r>
              <a:rPr lang="es-MX" sz="1200" i="1" dirty="0" smtClean="0"/>
              <a:t> de replicas que se actualizan. Tenemos el id antes del </a:t>
            </a:r>
            <a:r>
              <a:rPr lang="es-MX" sz="1200" i="1" dirty="0" err="1" smtClean="0"/>
              <a:t>insert</a:t>
            </a:r>
            <a:r>
              <a:rPr lang="es-MX" sz="1200" i="1" dirty="0" smtClean="0"/>
              <a:t>.</a:t>
            </a:r>
            <a:br>
              <a:rPr lang="es-MX" sz="1200" i="1" dirty="0" smtClean="0"/>
            </a:br>
            <a:r>
              <a:rPr lang="es-MX" sz="1200" i="1" dirty="0" smtClean="0"/>
              <a:t>En contra: mas bytes por tabla.</a:t>
            </a:r>
            <a:br>
              <a:rPr lang="es-MX" sz="1200" i="1" dirty="0" smtClean="0"/>
            </a:br>
            <a:r>
              <a:rPr lang="es-MX" dirty="0" smtClean="0"/>
              <a:t>Usar </a:t>
            </a:r>
            <a:r>
              <a:rPr lang="es-MX" i="1" dirty="0" err="1" smtClean="0"/>
              <a:t>unsigned</a:t>
            </a:r>
            <a:r>
              <a:rPr lang="es-MX" i="1" dirty="0" smtClean="0"/>
              <a:t> </a:t>
            </a:r>
            <a:r>
              <a:rPr lang="es-MX" i="1" dirty="0" err="1" smtClean="0"/>
              <a:t>tiny</a:t>
            </a:r>
            <a:r>
              <a:rPr lang="es-MX" i="1" dirty="0" smtClean="0"/>
              <a:t>/</a:t>
            </a:r>
            <a:r>
              <a:rPr lang="es-MX" i="1" dirty="0" err="1" smtClean="0"/>
              <a:t>small</a:t>
            </a:r>
            <a:r>
              <a:rPr lang="es-MX" i="1" dirty="0" smtClean="0"/>
              <a:t>/</a:t>
            </a:r>
            <a:r>
              <a:rPr lang="es-MX" i="1" dirty="0" err="1" smtClean="0"/>
              <a:t>medium</a:t>
            </a:r>
            <a:r>
              <a:rPr lang="es-MX" i="1" dirty="0" smtClean="0"/>
              <a:t>/</a:t>
            </a:r>
            <a:r>
              <a:rPr lang="es-MX" i="1" dirty="0" err="1" smtClean="0"/>
              <a:t>int</a:t>
            </a:r>
            <a:r>
              <a:rPr lang="es-MX" i="1" dirty="0" smtClean="0"/>
              <a:t> </a:t>
            </a:r>
            <a:r>
              <a:rPr lang="es-MX" i="1" dirty="0" err="1" smtClean="0"/>
              <a:t>autoincrement</a:t>
            </a:r>
            <a:r>
              <a:rPr lang="es-MX" i="1" dirty="0" smtClean="0"/>
              <a:t> </a:t>
            </a:r>
            <a:r>
              <a:rPr lang="es-MX" i="1" dirty="0" err="1" smtClean="0"/>
              <a:t>otraz</a:t>
            </a:r>
            <a:r>
              <a:rPr lang="es-MX" i="1" dirty="0" smtClean="0"/>
              <a:t> veces</a:t>
            </a:r>
            <a:r>
              <a:rPr lang="es-MX" i="1" dirty="0" smtClean="0"/>
              <a:t>.</a:t>
            </a:r>
            <a:endParaRPr lang="es-MX" i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MX" b="1" dirty="0" smtClean="0"/>
              <a:t>Liga a otra tabla</a:t>
            </a:r>
            <a:r>
              <a:rPr lang="es-MX" dirty="0" smtClean="0"/>
              <a:t> usar: </a:t>
            </a:r>
            <a:r>
              <a:rPr lang="es-MX" dirty="0" err="1" smtClean="0"/>
              <a:t>otratabla_id</a:t>
            </a:r>
            <a:r>
              <a:rPr lang="es-MX" dirty="0" smtClean="0"/>
              <a:t> o </a:t>
            </a:r>
            <a:r>
              <a:rPr lang="es-MX" dirty="0" err="1" smtClean="0"/>
              <a:t>xxx_otratabla_id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sz="1200" i="1" dirty="0" smtClean="0"/>
              <a:t>Así </a:t>
            </a:r>
            <a:r>
              <a:rPr lang="es-MX" sz="1200" i="1" dirty="0" err="1" smtClean="0"/>
              <a:t>iacase</a:t>
            </a:r>
            <a:r>
              <a:rPr lang="es-MX" sz="1200" i="1" dirty="0" smtClean="0"/>
              <a:t> deduce el </a:t>
            </a:r>
            <a:r>
              <a:rPr lang="es-MX" sz="1200" i="1" dirty="0" err="1" smtClean="0"/>
              <a:t>dbschema</a:t>
            </a:r>
            <a:r>
              <a:rPr lang="es-MX" sz="1200" i="1" dirty="0" smtClean="0"/>
              <a:t> y llena la a definición en automático</a:t>
            </a:r>
            <a:r>
              <a:rPr lang="es-MX" sz="1200" i="1" dirty="0" smtClean="0"/>
              <a:t>.</a:t>
            </a:r>
            <a:endParaRPr lang="es-MX" sz="1200" i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MX" b="1" dirty="0" smtClean="0"/>
              <a:t>Nombres </a:t>
            </a:r>
            <a:r>
              <a:rPr lang="es-MX" b="1" dirty="0" smtClean="0"/>
              <a:t>especiales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400" dirty="0" err="1" smtClean="0"/>
              <a:t>pwd</a:t>
            </a:r>
            <a:r>
              <a:rPr lang="es-MX" sz="1400" dirty="0" smtClean="0"/>
              <a:t>: campo de </a:t>
            </a:r>
            <a:r>
              <a:rPr lang="es-MX" sz="1400" dirty="0" err="1" smtClean="0"/>
              <a:t>password</a:t>
            </a:r>
            <a:r>
              <a:rPr lang="es-MX" sz="1400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400" dirty="0" err="1" smtClean="0"/>
              <a:t>Yyy_campo</a:t>
            </a:r>
            <a:r>
              <a:rPr lang="es-MX" sz="1400" dirty="0" smtClean="0"/>
              <a:t>: hace </a:t>
            </a:r>
            <a:r>
              <a:rPr lang="es-MX" sz="1400" dirty="0" err="1" smtClean="0"/>
              <a:t>display</a:t>
            </a:r>
            <a:r>
              <a:rPr lang="es-MX" sz="1400" dirty="0" smtClean="0"/>
              <a:t> </a:t>
            </a:r>
            <a:r>
              <a:rPr lang="es-MX" sz="1400" dirty="0" err="1" smtClean="0"/>
              <a:t>group</a:t>
            </a:r>
            <a:r>
              <a:rPr lang="es-MX" sz="1400" dirty="0" smtClean="0"/>
              <a:t> </a:t>
            </a:r>
            <a:r>
              <a:rPr lang="es-MX" sz="1400" dirty="0" err="1" smtClean="0"/>
              <a:t>automaticamente</a:t>
            </a:r>
            <a:r>
              <a:rPr lang="es-MX" sz="1400" dirty="0" smtClean="0"/>
              <a:t>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400" dirty="0"/>
              <a:t>foto, anexo, imagen, logo, avatar, </a:t>
            </a:r>
            <a:r>
              <a:rPr lang="es-MX" sz="1400" dirty="0" err="1"/>
              <a:t>attachment</a:t>
            </a:r>
            <a:r>
              <a:rPr lang="es-MX" sz="1400" dirty="0"/>
              <a:t> hacen file </a:t>
            </a:r>
            <a:r>
              <a:rPr lang="es-MX" sz="1400" dirty="0" err="1" smtClean="0"/>
              <a:t>upoload</a:t>
            </a:r>
            <a:endParaRPr lang="es-MX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MX" b="1" dirty="0" smtClean="0"/>
              <a:t>Campos especiales </a:t>
            </a:r>
            <a:r>
              <a:rPr lang="es-MX" sz="1200" i="1" dirty="0" smtClean="0"/>
              <a:t>(</a:t>
            </a:r>
            <a:r>
              <a:rPr lang="es-MX" sz="1200" i="1" dirty="0" err="1" smtClean="0"/>
              <a:t>iacase</a:t>
            </a:r>
            <a:r>
              <a:rPr lang="es-MX" sz="1200" i="1" dirty="0" smtClean="0"/>
              <a:t> los llena y despliega  adecuadamente</a:t>
            </a:r>
            <a:r>
              <a:rPr lang="es-MX" i="1" dirty="0" smtClean="0"/>
              <a:t>)</a:t>
            </a:r>
            <a:endParaRPr lang="es-MX" b="1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400" dirty="0" err="1" smtClean="0"/>
              <a:t>alta_db</a:t>
            </a:r>
            <a:r>
              <a:rPr lang="es-MX" sz="1400" dirty="0" smtClean="0"/>
              <a:t>: </a:t>
            </a:r>
            <a:r>
              <a:rPr lang="es-MX" sz="1400" dirty="0" err="1" smtClean="0"/>
              <a:t>timestamp</a:t>
            </a:r>
            <a:r>
              <a:rPr lang="es-MX" sz="1400" dirty="0" smtClean="0"/>
              <a:t> del alta en la </a:t>
            </a:r>
            <a:r>
              <a:rPr lang="es-MX" sz="1400" dirty="0" err="1" smtClean="0"/>
              <a:t>db</a:t>
            </a:r>
            <a:endParaRPr lang="es-MX" sz="14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400" dirty="0" err="1" smtClean="0"/>
              <a:t>alta_por</a:t>
            </a:r>
            <a:r>
              <a:rPr lang="es-MX" sz="1400" dirty="0" smtClean="0"/>
              <a:t>: </a:t>
            </a:r>
            <a:r>
              <a:rPr lang="es-MX" sz="1400" dirty="0" err="1" smtClean="0"/>
              <a:t>nick</a:t>
            </a:r>
            <a:r>
              <a:rPr lang="es-MX" sz="1400" dirty="0" smtClean="0"/>
              <a:t> del usuario hizo el alta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400" dirty="0" err="1" smtClean="0"/>
              <a:t>ultimo_cambio</a:t>
            </a:r>
            <a:r>
              <a:rPr lang="es-MX" sz="1400" dirty="0" smtClean="0"/>
              <a:t>: </a:t>
            </a:r>
            <a:r>
              <a:rPr lang="es-MX" sz="1400" dirty="0" err="1" smtClean="0"/>
              <a:t>timestamp</a:t>
            </a:r>
            <a:r>
              <a:rPr lang="es-MX" sz="1400" dirty="0" smtClean="0"/>
              <a:t> ultimo cambio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400" dirty="0" err="1" smtClean="0"/>
              <a:t>ultimo_cambio_por</a:t>
            </a:r>
            <a:r>
              <a:rPr lang="es-MX" sz="1400" dirty="0" smtClean="0"/>
              <a:t>: </a:t>
            </a:r>
            <a:r>
              <a:rPr lang="es-MX" sz="1400" dirty="0" err="1" smtClean="0"/>
              <a:t>nick</a:t>
            </a:r>
            <a:r>
              <a:rPr lang="es-MX" sz="1400" dirty="0" smtClean="0"/>
              <a:t> usuario hizo el ultimo cambio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err="1" smtClean="0"/>
              <a:t>iac_edits</a:t>
            </a:r>
            <a:r>
              <a:rPr lang="en-US" sz="1400" dirty="0" smtClean="0"/>
              <a:t>: </a:t>
            </a:r>
            <a:r>
              <a:rPr lang="en-US" sz="1400" dirty="0" err="1" smtClean="0"/>
              <a:t>cuenta</a:t>
            </a:r>
            <a:r>
              <a:rPr lang="en-US" sz="1400" dirty="0" smtClean="0"/>
              <a:t> el </a:t>
            </a:r>
            <a:r>
              <a:rPr lang="en-US" sz="1400" dirty="0" err="1" smtClean="0"/>
              <a:t>numero</a:t>
            </a:r>
            <a:r>
              <a:rPr lang="en-US" sz="1400" dirty="0" smtClean="0"/>
              <a:t> de </a:t>
            </a:r>
            <a:r>
              <a:rPr lang="en-US" sz="1400" dirty="0" err="1" smtClean="0"/>
              <a:t>ediciones</a:t>
            </a:r>
            <a:r>
              <a:rPr lang="en-US" sz="1400" dirty="0"/>
              <a:t> </a:t>
            </a:r>
            <a:r>
              <a:rPr lang="en-US" sz="1400" dirty="0" smtClean="0"/>
              <a:t>y </a:t>
            </a:r>
            <a:r>
              <a:rPr lang="en-US" sz="1400" dirty="0" err="1" smtClean="0"/>
              <a:t>cambios</a:t>
            </a:r>
            <a:endParaRPr lang="en-US" sz="14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err="1" smtClean="0"/>
              <a:t>iac_last_edit_ip</a:t>
            </a:r>
            <a:r>
              <a:rPr lang="en-US" sz="1400" dirty="0" smtClean="0"/>
              <a:t>: </a:t>
            </a:r>
            <a:r>
              <a:rPr lang="en-US" sz="1400" dirty="0" err="1" smtClean="0"/>
              <a:t>ip</a:t>
            </a:r>
            <a:r>
              <a:rPr lang="en-US" sz="1400" dirty="0" smtClean="0"/>
              <a:t> de ultimo </a:t>
            </a:r>
            <a:r>
              <a:rPr lang="en-US" sz="1400" dirty="0" err="1" smtClean="0"/>
              <a:t>cambio</a:t>
            </a:r>
            <a:r>
              <a:rPr lang="en-US" sz="1400" dirty="0" smtClean="0"/>
              <a:t> o </a:t>
            </a:r>
            <a:r>
              <a:rPr lang="en-US" sz="1400" dirty="0" err="1" smtClean="0"/>
              <a:t>edición</a:t>
            </a:r>
            <a:endParaRPr lang="en-US" sz="14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err="1" smtClean="0"/>
              <a:t>iac_pageviews</a:t>
            </a:r>
            <a:r>
              <a:rPr lang="en-US" sz="1400" dirty="0" smtClean="0"/>
              <a:t>: </a:t>
            </a:r>
            <a:r>
              <a:rPr lang="en-US" sz="1400" dirty="0" err="1" smtClean="0"/>
              <a:t>numero</a:t>
            </a:r>
            <a:r>
              <a:rPr lang="en-US" sz="1400" dirty="0" smtClean="0"/>
              <a:t> de </a:t>
            </a:r>
            <a:r>
              <a:rPr lang="en-US" sz="1400" dirty="0" err="1" smtClean="0"/>
              <a:t>veces</a:t>
            </a:r>
            <a:r>
              <a:rPr lang="en-US" sz="1400" dirty="0" smtClean="0"/>
              <a:t> se </a:t>
            </a:r>
            <a:r>
              <a:rPr lang="en-US" sz="1400" dirty="0" err="1" smtClean="0"/>
              <a:t>vio</a:t>
            </a:r>
            <a:r>
              <a:rPr lang="en-US" sz="1400" dirty="0" smtClean="0"/>
              <a:t> record en </a:t>
            </a:r>
            <a:r>
              <a:rPr lang="en-US" sz="1400" dirty="0" err="1" smtClean="0"/>
              <a:t>su</a:t>
            </a:r>
            <a:r>
              <a:rPr lang="en-US" sz="1400" dirty="0" smtClean="0"/>
              <a:t> </a:t>
            </a:r>
            <a:r>
              <a:rPr lang="en-US" sz="1400" dirty="0" err="1" smtClean="0"/>
              <a:t>propia</a:t>
            </a:r>
            <a:r>
              <a:rPr lang="en-US" sz="1400" dirty="0" smtClean="0"/>
              <a:t> </a:t>
            </a:r>
            <a:r>
              <a:rPr lang="en-US" sz="1400" dirty="0" err="1" smtClean="0"/>
              <a:t>pantalla</a:t>
            </a:r>
            <a:endParaRPr lang="en-US" sz="14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err="1" smtClean="0"/>
              <a:t>iac_pageviews_last</a:t>
            </a:r>
            <a:r>
              <a:rPr lang="en-US" sz="1400" dirty="0" smtClean="0"/>
              <a:t>: </a:t>
            </a:r>
            <a:r>
              <a:rPr lang="en-US" sz="1400" dirty="0" err="1" smtClean="0"/>
              <a:t>fecha</a:t>
            </a:r>
            <a:r>
              <a:rPr lang="en-US" sz="1400" dirty="0" smtClean="0"/>
              <a:t> </a:t>
            </a:r>
            <a:r>
              <a:rPr lang="en-US" sz="1400" dirty="0" err="1" smtClean="0"/>
              <a:t>ultima</a:t>
            </a:r>
            <a:r>
              <a:rPr lang="en-US" sz="1400" dirty="0" smtClean="0"/>
              <a:t> </a:t>
            </a:r>
            <a:r>
              <a:rPr lang="en-US" sz="1400" dirty="0" err="1" smtClean="0"/>
              <a:t>vez</a:t>
            </a:r>
            <a:r>
              <a:rPr lang="en-US" sz="1400" dirty="0" smtClean="0"/>
              <a:t> se </a:t>
            </a:r>
            <a:r>
              <a:rPr lang="en-US" sz="1400" dirty="0" err="1" smtClean="0"/>
              <a:t>vio</a:t>
            </a:r>
            <a:r>
              <a:rPr lang="en-US" sz="1400" dirty="0" smtClean="0"/>
              <a:t> record en </a:t>
            </a:r>
            <a:r>
              <a:rPr lang="en-US" sz="1400" dirty="0" err="1" smtClean="0"/>
              <a:t>su</a:t>
            </a:r>
            <a:r>
              <a:rPr lang="en-US" sz="1400" dirty="0" smtClean="0"/>
              <a:t> </a:t>
            </a:r>
            <a:r>
              <a:rPr lang="en-US" sz="1400" dirty="0" err="1" smtClean="0"/>
              <a:t>propia</a:t>
            </a:r>
            <a:r>
              <a:rPr lang="en-US" sz="1400" dirty="0" smtClean="0"/>
              <a:t> </a:t>
            </a:r>
            <a:r>
              <a:rPr lang="en-US" sz="1400" dirty="0" err="1" smtClean="0"/>
              <a:t>pantalla</a:t>
            </a:r>
            <a:endParaRPr lang="en-US" sz="14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s-MX" sz="1400" dirty="0" smtClean="0"/>
              <a:t>Para </a:t>
            </a:r>
            <a:r>
              <a:rPr lang="es-MX" sz="1400" dirty="0" smtClean="0"/>
              <a:t>la tabla </a:t>
            </a:r>
            <a:r>
              <a:rPr lang="es-MX" sz="1400" dirty="0" err="1" smtClean="0"/>
              <a:t>iac_usaurios</a:t>
            </a:r>
            <a:r>
              <a:rPr lang="es-MX" sz="1400" dirty="0" smtClean="0"/>
              <a:t> se tienen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400" dirty="0" err="1" smtClean="0"/>
              <a:t>ultimo_login</a:t>
            </a:r>
            <a:endParaRPr lang="es-MX" sz="1400" dirty="0"/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400" dirty="0" err="1" smtClean="0"/>
              <a:t>ultimo_login_ip</a:t>
            </a:r>
            <a:endParaRPr lang="en-US" sz="1400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es-MX" sz="1400" dirty="0" err="1" smtClean="0"/>
              <a:t>logins</a:t>
            </a:r>
            <a:r>
              <a:rPr lang="es-MX" sz="1400" dirty="0" smtClean="0"/>
              <a:t>: total de </a:t>
            </a:r>
            <a:r>
              <a:rPr lang="es-MX" sz="1400" dirty="0" err="1" smtClean="0"/>
              <a:t>logins</a:t>
            </a:r>
            <a:r>
              <a:rPr lang="es-MX" sz="1400" dirty="0" smtClean="0"/>
              <a:t> </a:t>
            </a:r>
            <a:endParaRPr lang="en-US" sz="1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7380312" y="6395274"/>
            <a:ext cx="1485150" cy="369332"/>
          </a:xfrm>
          <a:prstGeom prst="rect">
            <a:avLst/>
          </a:prstGeom>
          <a:noFill/>
          <a:ln>
            <a:solidFill>
              <a:srgbClr val="600000"/>
            </a:solidFill>
          </a:ln>
          <a:effectLst>
            <a:glow rad="127000">
              <a:srgbClr val="C00000"/>
            </a:glow>
            <a:softEdge rad="12700"/>
          </a:effectLst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600000"/>
                </a:solidFill>
              </a:rPr>
              <a:t>Base de datos</a:t>
            </a:r>
            <a:endParaRPr lang="en-US" dirty="0">
              <a:solidFill>
                <a:srgbClr val="6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4097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600000"/>
          </a:solidFill>
        </a:ln>
      </a:spPr>
      <a:bodyPr rtlCol="0" anchor="ctr">
        <a:spAutoFit/>
      </a:bodyPr>
      <a:lstStyle>
        <a:defPPr algn="ctr">
          <a:defRPr b="1" dirty="0" err="1" smtClean="0">
            <a:solidFill>
              <a:srgbClr val="6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60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212</Words>
  <Application>Microsoft Office PowerPoint</Application>
  <PresentationFormat>Presentación en pantalla (4:3)</PresentationFormat>
  <Paragraphs>80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acme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acme</dc:creator>
  <cp:lastModifiedBy>acme</cp:lastModifiedBy>
  <cp:revision>26</cp:revision>
  <dcterms:created xsi:type="dcterms:W3CDTF">2012-07-12T17:17:26Z</dcterms:created>
  <dcterms:modified xsi:type="dcterms:W3CDTF">2012-07-13T16:25:18Z</dcterms:modified>
</cp:coreProperties>
</file>